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notesMasterIdLst>
    <p:notesMasterId r:id="rId11"/>
  </p:notesMasterIdLst>
  <p:sldIdLst>
    <p:sldId id="261" r:id="rId2"/>
    <p:sldId id="262" r:id="rId3"/>
    <p:sldId id="268" r:id="rId4"/>
    <p:sldId id="270" r:id="rId5"/>
    <p:sldId id="258" r:id="rId6"/>
    <p:sldId id="260" r:id="rId7"/>
    <p:sldId id="264" r:id="rId8"/>
    <p:sldId id="265" r:id="rId9"/>
    <p:sldId id="269" r:id="rId10"/>
  </p:sldIdLst>
  <p:sldSz cx="9144000" cy="6858000" type="screen4x3"/>
  <p:notesSz cx="6881813" cy="100155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719" autoAdjust="0"/>
  </p:normalViewPr>
  <p:slideViewPr>
    <p:cSldViewPr>
      <p:cViewPr varScale="1">
        <p:scale>
          <a:sx n="107" d="100"/>
          <a:sy n="107" d="100"/>
        </p:scale>
        <p:origin x="12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71CD2E1-D3BC-4420-BFC2-9097C9E065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C684F4C-0BAA-4870-BF3B-85FB6B80D6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579CD9E-6BBE-44C0-BD73-97F79449313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8562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F84690-3838-400F-9544-3729816A4C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7738"/>
            <a:ext cx="5505450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1" tIns="48276" rIns="96551" bIns="482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6BDD34E-FDA5-46A6-828C-D026E5B003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230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5D9581A-1334-46A4-AAD4-235D3CBEF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1230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51" tIns="48276" rIns="96551" bIns="48276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smtClean="0"/>
            </a:lvl1pPr>
          </a:lstStyle>
          <a:p>
            <a:pPr>
              <a:defRPr/>
            </a:pPr>
            <a:fld id="{B04EC2D3-DB60-4BB4-82BA-7390A1C6D3E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4F916C42-7F01-4ABE-A5AA-2FCE68B42C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0FE17EEE-788A-472C-A559-2718D149D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64F8F6CD-FC39-416E-AF6E-96179A069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20255E-CFF0-4DA8-8B68-5CEF3D68D7B6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>
            <a:extLst>
              <a:ext uri="{FF2B5EF4-FFF2-40B4-BE49-F238E27FC236}">
                <a16:creationId xmlns:a16="http://schemas.microsoft.com/office/drawing/2014/main" id="{8EEEE8D8-E6FE-4195-A84A-8B27D8001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notes 2">
            <a:extLst>
              <a:ext uri="{FF2B5EF4-FFF2-40B4-BE49-F238E27FC236}">
                <a16:creationId xmlns:a16="http://schemas.microsoft.com/office/drawing/2014/main" id="{5C14A3B2-C5B2-43DF-848C-7EECD66CA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Espace réservé du numéro de diapositive 3">
            <a:extLst>
              <a:ext uri="{FF2B5EF4-FFF2-40B4-BE49-F238E27FC236}">
                <a16:creationId xmlns:a16="http://schemas.microsoft.com/office/drawing/2014/main" id="{DF54F423-9453-43DA-93BB-33FC4D35E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45BD84-719F-4C86-9CCC-D87BEE7DBC57}" type="slidenum">
              <a:rPr lang="fr-FR" altLang="fr-FR"/>
              <a:pPr/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586A5-6148-43F4-A9B0-D5BC5756528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86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3FF5-550D-4009-9401-C382B5E9D6A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221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3FF5-550D-4009-9401-C382B5E9D6A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260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3FF5-550D-4009-9401-C382B5E9D6A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5014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3FF5-550D-4009-9401-C382B5E9D6A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33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D3FF5-550D-4009-9401-C382B5E9D6A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999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9BA22-9474-4428-8F0C-48B7B31E19B1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960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26583-6EA6-4016-A0C8-D8911CADD11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513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82A25-59ED-4BE0-AC3D-5042326FA15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06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25E21-4522-4F24-BD9C-8E2FE2C16DF1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05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C80AF-E606-4DEB-9C2E-103D6DCBA09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096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233A1-F1A6-491B-A227-8570410A4F7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374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782D9-74C7-4D63-91F4-08E46A95F12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191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1E531-8C3F-4B4D-A134-D60687213B6F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322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A0863-7684-408F-A725-2B5A402790D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246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E21FB-ADB5-49A3-9B82-DEFE7323486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88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AD3FF5-550D-4009-9401-C382B5E9D6A7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077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F83DB9E7-3F14-4909-BABC-F09149E7D0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1782698"/>
            <a:ext cx="7416824" cy="1646302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b="1" dirty="0">
                <a:solidFill>
                  <a:schemeClr val="accent2">
                    <a:lumMod val="50000"/>
                  </a:schemeClr>
                </a:solidFill>
              </a:rPr>
              <a:t>BTS Gestion de la PME</a:t>
            </a:r>
            <a:br>
              <a:rPr lang="fr-FR" altLang="fr-FR" b="1" dirty="0"/>
            </a:br>
            <a:endParaRPr lang="fr-FR" altLang="fr-FR" sz="2800" b="1" i="1" dirty="0"/>
          </a:p>
        </p:txBody>
      </p:sp>
      <p:pic>
        <p:nvPicPr>
          <p:cNvPr id="7171" name="Picture 11" descr="Logo_jr bleu">
            <a:extLst>
              <a:ext uri="{FF2B5EF4-FFF2-40B4-BE49-F238E27FC236}">
                <a16:creationId xmlns:a16="http://schemas.microsoft.com/office/drawing/2014/main" id="{71802C45-D139-4741-9C13-E4A20AC40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40" b="35928"/>
          <a:stretch>
            <a:fillRect/>
          </a:stretch>
        </p:blipFill>
        <p:spPr bwMode="auto">
          <a:xfrm>
            <a:off x="1043608" y="188640"/>
            <a:ext cx="22733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ZoneTexte 6">
            <a:extLst>
              <a:ext uri="{FF2B5EF4-FFF2-40B4-BE49-F238E27FC236}">
                <a16:creationId xmlns:a16="http://schemas.microsoft.com/office/drawing/2014/main" id="{392BEE5D-8569-4D09-81B3-8053EDAE7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573016"/>
            <a:ext cx="8001000" cy="27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000" kern="140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Impact" panose="020B0806030902050204" pitchFamily="34" charset="0"/>
              </a:rPr>
              <a:t>Le titulaire du diplôme exercera sa mission auprès du chef d’entreprise d’une petite ou moyenne entreprise. 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000" kern="140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Impact" panose="020B0806030902050204" pitchFamily="34" charset="0"/>
              </a:rPr>
              <a:t>Il en est le collaborateur direct. </a:t>
            </a:r>
            <a:endParaRPr lang="fr-FR" sz="2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just" eaLnBrk="1" hangingPunct="1"/>
            <a:endParaRPr lang="fr-FR" altLang="fr-FR" sz="2000" b="1" dirty="0"/>
          </a:p>
          <a:p>
            <a:pPr algn="just" eaLnBrk="1" hangingPunct="1"/>
            <a:endParaRPr lang="fr-FR" altLang="fr-FR" sz="2000" b="1" dirty="0"/>
          </a:p>
          <a:p>
            <a:pPr algn="just" eaLnBrk="1" hangingPunct="1"/>
            <a:endParaRPr lang="fr-FR" altLang="fr-FR" sz="20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 Box 9">
            <a:extLst>
              <a:ext uri="{FF2B5EF4-FFF2-40B4-BE49-F238E27FC236}">
                <a16:creationId xmlns:a16="http://schemas.microsoft.com/office/drawing/2014/main" id="{A2793E28-DFEF-4CC7-8BE6-6B4C0F2EB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30525"/>
            <a:ext cx="80645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fr-FR" altLang="fr-FR" b="1" dirty="0"/>
              <a:t> Une formation proche du milieu professionnel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fr-FR" altLang="fr-FR" b="1" dirty="0"/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A86F2551-B0A3-4D41-9DC8-83088764D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05" y="3781298"/>
            <a:ext cx="7345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fr-FR" altLang="fr-FR" b="1" dirty="0"/>
              <a:t> Des périodes de stage de 12 semaines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44E69B9E-B595-4063-AC03-6DAC31AE1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112963"/>
            <a:ext cx="80645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fr-FR" altLang="fr-FR" b="1" dirty="0"/>
              <a:t> Des formes d'évaluation</a:t>
            </a:r>
            <a:r>
              <a:rPr lang="fr-FR" altLang="fr-FR" dirty="0"/>
              <a:t> </a:t>
            </a:r>
            <a:r>
              <a:rPr lang="fr-FR" altLang="fr-FR" b="1" dirty="0"/>
              <a:t>mixtes</a:t>
            </a:r>
            <a:r>
              <a:rPr lang="fr-FR" altLang="fr-FR" dirty="0"/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fr-FR" altLang="fr-FR" dirty="0"/>
              <a:t>			(Contrôle en Cours de Formation, épreuves ponctuelles)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fr-FR" altLang="fr-FR" dirty="0"/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334DCCDE-63D5-411A-8493-A8202A09B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49800"/>
            <a:ext cx="7345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fr-FR" altLang="fr-FR" b="1" dirty="0"/>
              <a:t> La polyvalence des matières étudiées</a:t>
            </a:r>
          </a:p>
        </p:txBody>
      </p:sp>
      <p:sp>
        <p:nvSpPr>
          <p:cNvPr id="8198" name="Titre 1">
            <a:extLst>
              <a:ext uri="{FF2B5EF4-FFF2-40B4-BE49-F238E27FC236}">
                <a16:creationId xmlns:a16="http://schemas.microsoft.com/office/drawing/2014/main" id="{78FF26F6-4AB0-41C1-A43F-AA6CDD59DE76}"/>
              </a:ext>
            </a:extLst>
          </p:cNvPr>
          <p:cNvSpPr>
            <a:spLocks/>
          </p:cNvSpPr>
          <p:nvPr/>
        </p:nvSpPr>
        <p:spPr bwMode="auto">
          <a:xfrm>
            <a:off x="95170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600" b="1" dirty="0">
                <a:solidFill>
                  <a:srgbClr val="FF5050"/>
                </a:solidFill>
                <a:latin typeface="Franklin Gothic Book" panose="020B0503020102020204" pitchFamily="34" charset="0"/>
              </a:rPr>
              <a:t>Les atouts de ce BTS tertiaire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950F4F61-F430-4D95-8803-D1A60065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809" y="207158"/>
            <a:ext cx="7772400" cy="725487"/>
          </a:xfrm>
        </p:spPr>
        <p:txBody>
          <a:bodyPr/>
          <a:lstStyle/>
          <a:p>
            <a:pPr algn="ctr" eaLnBrk="1" hangingPunct="1"/>
            <a:r>
              <a:rPr lang="fr-FR" altLang="fr-FR" sz="3600" b="1" dirty="0">
                <a:solidFill>
                  <a:srgbClr val="FF5050"/>
                </a:solidFill>
              </a:rPr>
              <a:t>La polyvalence de ce BTS</a:t>
            </a:r>
            <a:endParaRPr lang="fr-FR" altLang="fr-FR" sz="2800" b="1" dirty="0">
              <a:solidFill>
                <a:srgbClr val="FF50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E50952C-D45D-464A-AECA-ED30BE6D543C}"/>
              </a:ext>
            </a:extLst>
          </p:cNvPr>
          <p:cNvSpPr txBox="1"/>
          <p:nvPr/>
        </p:nvSpPr>
        <p:spPr>
          <a:xfrm>
            <a:off x="450154" y="1368811"/>
            <a:ext cx="396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Relation Clients et Fournisseurs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B3CE8A3-B40E-44FF-90B0-EA9546CD53BC}"/>
              </a:ext>
            </a:extLst>
          </p:cNvPr>
          <p:cNvSpPr txBox="1"/>
          <p:nvPr/>
        </p:nvSpPr>
        <p:spPr>
          <a:xfrm>
            <a:off x="1932923" y="5324816"/>
            <a:ext cx="3891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Gestion des Risques / Qualité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94D941-903C-4D68-AE33-B20B77D22B19}"/>
              </a:ext>
            </a:extLst>
          </p:cNvPr>
          <p:cNvSpPr txBox="1"/>
          <p:nvPr/>
        </p:nvSpPr>
        <p:spPr>
          <a:xfrm>
            <a:off x="1367147" y="2976970"/>
            <a:ext cx="212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Communication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CC8F777-08DD-48EF-AF4B-55E36E6D5EDB}"/>
              </a:ext>
            </a:extLst>
          </p:cNvPr>
          <p:cNvSpPr txBox="1"/>
          <p:nvPr/>
        </p:nvSpPr>
        <p:spPr>
          <a:xfrm>
            <a:off x="4713287" y="2925495"/>
            <a:ext cx="191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Informatique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2723C69-F765-484A-80AF-14A9C2B43AA4}"/>
              </a:ext>
            </a:extLst>
          </p:cNvPr>
          <p:cNvSpPr txBox="1"/>
          <p:nvPr/>
        </p:nvSpPr>
        <p:spPr>
          <a:xfrm>
            <a:off x="649042" y="3638616"/>
            <a:ext cx="180069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Domaine Administratif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517D887-4C10-403F-8B43-9979D4F4CD41}"/>
              </a:ext>
            </a:extLst>
          </p:cNvPr>
          <p:cNvSpPr txBox="1"/>
          <p:nvPr/>
        </p:nvSpPr>
        <p:spPr>
          <a:xfrm>
            <a:off x="2790789" y="3638048"/>
            <a:ext cx="180069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Domaine Commercial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31955D1-BC40-4763-9D33-A399D8994705}"/>
              </a:ext>
            </a:extLst>
          </p:cNvPr>
          <p:cNvSpPr txBox="1"/>
          <p:nvPr/>
        </p:nvSpPr>
        <p:spPr>
          <a:xfrm>
            <a:off x="4909614" y="3638616"/>
            <a:ext cx="252028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Domaine de la Gestion Comptable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6A8A0F4-53AE-47CD-ACD5-F4BE91123D5D}"/>
              </a:ext>
            </a:extLst>
          </p:cNvPr>
          <p:cNvSpPr txBox="1"/>
          <p:nvPr/>
        </p:nvSpPr>
        <p:spPr>
          <a:xfrm>
            <a:off x="4909614" y="2061818"/>
            <a:ext cx="3100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Ressources Humaines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7B13D00-C7A1-40C1-99DE-229FE75B6690}"/>
              </a:ext>
            </a:extLst>
          </p:cNvPr>
          <p:cNvSpPr txBox="1"/>
          <p:nvPr/>
        </p:nvSpPr>
        <p:spPr>
          <a:xfrm>
            <a:off x="3275856" y="2476241"/>
            <a:ext cx="191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Economie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5315043-2C98-4E41-A434-219A2239D54C}"/>
              </a:ext>
            </a:extLst>
          </p:cNvPr>
          <p:cNvSpPr txBox="1"/>
          <p:nvPr/>
        </p:nvSpPr>
        <p:spPr>
          <a:xfrm>
            <a:off x="1340797" y="4630118"/>
            <a:ext cx="191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Droit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A932ED5-1637-4768-99CF-092BEBBBBE40}"/>
              </a:ext>
            </a:extLst>
          </p:cNvPr>
          <p:cNvSpPr txBox="1"/>
          <p:nvPr/>
        </p:nvSpPr>
        <p:spPr>
          <a:xfrm>
            <a:off x="4572000" y="4628529"/>
            <a:ext cx="191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Management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C48E83F-C795-45E9-9537-15028DDF74CF}"/>
              </a:ext>
            </a:extLst>
          </p:cNvPr>
          <p:cNvSpPr txBox="1"/>
          <p:nvPr/>
        </p:nvSpPr>
        <p:spPr>
          <a:xfrm>
            <a:off x="355809" y="1954780"/>
            <a:ext cx="283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Culture Générale et expression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102242D-273A-4A4C-8E57-2697E7833935}"/>
              </a:ext>
            </a:extLst>
          </p:cNvPr>
          <p:cNvSpPr txBox="1"/>
          <p:nvPr/>
        </p:nvSpPr>
        <p:spPr>
          <a:xfrm>
            <a:off x="5479348" y="1422516"/>
            <a:ext cx="191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Anglais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re 1">
            <a:extLst>
              <a:ext uri="{FF2B5EF4-FFF2-40B4-BE49-F238E27FC236}">
                <a16:creationId xmlns:a16="http://schemas.microsoft.com/office/drawing/2014/main" id="{E89B42A6-1050-473C-9B6B-3315553F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sz="3600" b="1">
                <a:solidFill>
                  <a:srgbClr val="FF5050"/>
                </a:solidFill>
              </a:rPr>
              <a:t>Les qualités du diplômé</a:t>
            </a:r>
            <a:endParaRPr lang="fr-FR" altLang="fr-FR" sz="2800" b="1">
              <a:solidFill>
                <a:srgbClr val="FF5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7DA0-8E86-4542-B817-498EE401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417638"/>
            <a:ext cx="7772400" cy="45720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titulaires du diplôme disposent d’une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autonomie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Ils doivent faire preuve </a:t>
            </a:r>
          </a:p>
          <a:p>
            <a:pPr>
              <a:defRPr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d’esprit critique et de réactivité,</a:t>
            </a:r>
          </a:p>
          <a:p>
            <a:pPr>
              <a:defRPr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 capacités rédactionnelles</a:t>
            </a:r>
          </a:p>
          <a:p>
            <a:pPr>
              <a:defRPr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 capacités à travailler en mode projet, de communiquer, de coopérer, d’interagir avec des acteurs internes ou externes à l’entreprise</a:t>
            </a:r>
          </a:p>
          <a:p>
            <a:pPr>
              <a:defRPr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 rendre compte de leurs actions et des résultats obtenus et alerter si nécessaire.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02">
            <a:extLst>
              <a:ext uri="{FF2B5EF4-FFF2-40B4-BE49-F238E27FC236}">
                <a16:creationId xmlns:a16="http://schemas.microsoft.com/office/drawing/2014/main" id="{044BCE21-1323-416D-80ED-60C206458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77800"/>
            <a:ext cx="3743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fr-FR"/>
          </a:p>
        </p:txBody>
      </p:sp>
      <p:sp>
        <p:nvSpPr>
          <p:cNvPr id="12291" name="Text Box 704">
            <a:extLst>
              <a:ext uri="{FF2B5EF4-FFF2-40B4-BE49-F238E27FC236}">
                <a16:creationId xmlns:a16="http://schemas.microsoft.com/office/drawing/2014/main" id="{F2A82B6E-3980-4BCC-B5ED-7B3FD97C6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90513"/>
            <a:ext cx="37433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 b="1">
                <a:solidFill>
                  <a:srgbClr val="FF5050"/>
                </a:solidFill>
              </a:rPr>
              <a:t>LES MATIERES / LES HORAIRES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E992F27-B86C-42A5-B916-7C05F1D9F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27208"/>
              </p:ext>
            </p:extLst>
          </p:nvPr>
        </p:nvGraphicFramePr>
        <p:xfrm>
          <a:off x="899592" y="1215594"/>
          <a:ext cx="7043751" cy="4840018"/>
        </p:xfrm>
        <a:graphic>
          <a:graphicData uri="http://schemas.openxmlformats.org/drawingml/2006/table">
            <a:tbl>
              <a:tblPr/>
              <a:tblGrid>
                <a:gridCol w="3902271">
                  <a:extLst>
                    <a:ext uri="{9D8B030D-6E8A-4147-A177-3AD203B41FA5}">
                      <a16:colId xmlns:a16="http://schemas.microsoft.com/office/drawing/2014/main" val="1061088253"/>
                    </a:ext>
                  </a:extLst>
                </a:gridCol>
                <a:gridCol w="1570740">
                  <a:extLst>
                    <a:ext uri="{9D8B030D-6E8A-4147-A177-3AD203B41FA5}">
                      <a16:colId xmlns:a16="http://schemas.microsoft.com/office/drawing/2014/main" val="2536386578"/>
                    </a:ext>
                  </a:extLst>
                </a:gridCol>
                <a:gridCol w="1570740">
                  <a:extLst>
                    <a:ext uri="{9D8B030D-6E8A-4147-A177-3AD203B41FA5}">
                      <a16:colId xmlns:a16="http://schemas.microsoft.com/office/drawing/2014/main" val="3874107987"/>
                    </a:ext>
                  </a:extLst>
                </a:gridCol>
              </a:tblGrid>
              <a:tr h="41320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Matières</a:t>
                      </a:r>
                      <a:endParaRPr lang="fr-FR" sz="1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fr-FR" sz="1400" b="1" kern="140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ère</a:t>
                      </a: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année</a:t>
                      </a:r>
                      <a:endParaRPr lang="fr-FR" sz="1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r-FR" sz="1400" b="1" kern="140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ème</a:t>
                      </a: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année</a:t>
                      </a:r>
                      <a:endParaRPr lang="fr-FR" sz="1400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952083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Culture Générale et Expression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174180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Anglais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65517"/>
                  </a:ext>
                </a:extLst>
              </a:tr>
              <a:tr h="72021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Culture Economique Juridique et Managériale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211971"/>
                  </a:ext>
                </a:extLst>
              </a:tr>
              <a:tr h="72021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de la Relation Clients et Fournisseurs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763789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583225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Participer à la Gestion des Risques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722504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Gérer le Personnel et Contribuer à la GRH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821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Soutenir le Fonctionnement de la PME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275997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Atelier de Professionnalisation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187033"/>
                  </a:ext>
                </a:extLst>
              </a:tr>
              <a:tr h="37329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215150"/>
                  </a:ext>
                </a:extLst>
              </a:tr>
            </a:tbl>
          </a:graphicData>
        </a:graphic>
      </p:graphicFrame>
      <p:sp>
        <p:nvSpPr>
          <p:cNvPr id="6" name="Control 59">
            <a:extLst>
              <a:ext uri="{FF2B5EF4-FFF2-40B4-BE49-F238E27FC236}">
                <a16:creationId xmlns:a16="http://schemas.microsoft.com/office/drawing/2014/main" id="{89FD5E1C-FE29-4034-BF4C-A96E0EDFBC9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936256" y="2161449"/>
            <a:ext cx="7044456" cy="431073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A903C29-75C8-4320-9D55-16AB4721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333375"/>
            <a:ext cx="195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b="1">
                <a:solidFill>
                  <a:srgbClr val="FF5050"/>
                </a:solidFill>
              </a:rPr>
              <a:t>LES EPREUVES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C3FC344-2432-4CD3-ADF6-99197F563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49183"/>
              </p:ext>
            </p:extLst>
          </p:nvPr>
        </p:nvGraphicFramePr>
        <p:xfrm>
          <a:off x="395536" y="1188492"/>
          <a:ext cx="7776864" cy="4536503"/>
        </p:xfrm>
        <a:graphic>
          <a:graphicData uri="http://schemas.openxmlformats.org/drawingml/2006/table">
            <a:tbl>
              <a:tblPr/>
              <a:tblGrid>
                <a:gridCol w="4098034">
                  <a:extLst>
                    <a:ext uri="{9D8B030D-6E8A-4147-A177-3AD203B41FA5}">
                      <a16:colId xmlns:a16="http://schemas.microsoft.com/office/drawing/2014/main" val="3773718941"/>
                    </a:ext>
                  </a:extLst>
                </a:gridCol>
                <a:gridCol w="1555956">
                  <a:extLst>
                    <a:ext uri="{9D8B030D-6E8A-4147-A177-3AD203B41FA5}">
                      <a16:colId xmlns:a16="http://schemas.microsoft.com/office/drawing/2014/main" val="3311502394"/>
                    </a:ext>
                  </a:extLst>
                </a:gridCol>
                <a:gridCol w="1415249">
                  <a:extLst>
                    <a:ext uri="{9D8B030D-6E8A-4147-A177-3AD203B41FA5}">
                      <a16:colId xmlns:a16="http://schemas.microsoft.com/office/drawing/2014/main" val="1523435318"/>
                    </a:ext>
                  </a:extLst>
                </a:gridCol>
                <a:gridCol w="707625">
                  <a:extLst>
                    <a:ext uri="{9D8B030D-6E8A-4147-A177-3AD203B41FA5}">
                      <a16:colId xmlns:a16="http://schemas.microsoft.com/office/drawing/2014/main" val="1719087539"/>
                    </a:ext>
                  </a:extLst>
                </a:gridCol>
              </a:tblGrid>
              <a:tr h="44412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Matières</a:t>
                      </a:r>
                      <a:endParaRPr lang="fr-FR" sz="2000" b="1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Durée</a:t>
                      </a:r>
                      <a:endParaRPr lang="fr-FR" sz="2000" b="1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Forme</a:t>
                      </a:r>
                      <a:endParaRPr lang="fr-FR" sz="2000" b="1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14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Coef.</a:t>
                      </a:r>
                      <a:endParaRPr lang="fr-FR" sz="2000" b="1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17189"/>
                  </a:ext>
                </a:extLst>
              </a:tr>
              <a:tr h="4774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Culture Générale et Expression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4h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Ecrit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593257"/>
                  </a:ext>
                </a:extLst>
              </a:tr>
              <a:tr h="134113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Anglais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indent="-22860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Compréhension écrite et Expression écrite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indent="-22860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orale et interaction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57200" marR="0" indent="-22860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Compréhension orale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2h</a:t>
                      </a:r>
                      <a:endParaRPr lang="sv-SE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min</a:t>
                      </a:r>
                      <a:endParaRPr lang="sv-SE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min</a:t>
                      </a:r>
                      <a:endParaRPr lang="sv-SE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Ecrit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Oral (CCF)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Oral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737813"/>
                  </a:ext>
                </a:extLst>
              </a:tr>
              <a:tr h="4774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Culture Economique Juridique et Managériale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4h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Ecrit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083709"/>
                  </a:ext>
                </a:extLst>
              </a:tr>
              <a:tr h="6594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de la Relation Clients et Fournisseurs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min + 30 min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Oral et Pratique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(CCF)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39115"/>
                  </a:ext>
                </a:extLst>
              </a:tr>
              <a:tr h="6594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Participer à la Gestion des Risques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Gérer le Personnel et Contribuer à la GRH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min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2h30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Oral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Ecrit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94682"/>
                  </a:ext>
                </a:extLst>
              </a:tr>
              <a:tr h="4774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Soutenir le Fonctionnement de la PME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4h30</a:t>
                      </a:r>
                      <a:endParaRPr lang="fr-FR" sz="1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Ecrit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690355"/>
                  </a:ext>
                </a:extLst>
              </a:tr>
            </a:tbl>
          </a:graphicData>
        </a:graphic>
      </p:graphicFrame>
      <p:sp>
        <p:nvSpPr>
          <p:cNvPr id="4" name="Control 91">
            <a:extLst>
              <a:ext uri="{FF2B5EF4-FFF2-40B4-BE49-F238E27FC236}">
                <a16:creationId xmlns:a16="http://schemas.microsoft.com/office/drawing/2014/main" id="{623410A5-5595-4FCD-AE54-BCFA6E861AA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186238" y="6794500"/>
            <a:ext cx="4948237" cy="20526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 advClick="0" advTm="1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8">
            <a:extLst>
              <a:ext uri="{FF2B5EF4-FFF2-40B4-BE49-F238E27FC236}">
                <a16:creationId xmlns:a16="http://schemas.microsoft.com/office/drawing/2014/main" id="{347818A2-DC3F-4ED6-B4E0-92C8193E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985838"/>
            <a:ext cx="74168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</a:pPr>
            <a:r>
              <a:rPr lang="fr-FR" altLang="fr-FR" sz="2000"/>
              <a:t>Les séances de l’atelier de professionnalisation permettent :</a:t>
            </a:r>
          </a:p>
          <a:p>
            <a: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</a:pPr>
            <a:endParaRPr lang="fr-FR" altLang="fr-FR" sz="2000"/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lang="fr-FR" altLang="fr-FR" sz="2000"/>
              <a:t> d’analyser des </a:t>
            </a:r>
            <a:r>
              <a:rPr lang="fr-FR" altLang="fr-FR" sz="2000" b="1"/>
              <a:t>situations professionnelles proches du réel</a:t>
            </a:r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</a:pPr>
            <a:endParaRPr lang="fr-FR" altLang="fr-FR" sz="2000"/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lang="fr-FR" altLang="fr-FR" sz="2000"/>
              <a:t> de préparer vos stages</a:t>
            </a:r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lang="fr-FR" altLang="fr-FR" sz="2000"/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r>
              <a:rPr lang="fr-FR" altLang="fr-FR" sz="2000"/>
              <a:t> de préparer les CCF</a:t>
            </a:r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lang="fr-FR" altLang="fr-FR" sz="2000"/>
          </a:p>
          <a:p>
            <a:pPr algn="just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</a:pPr>
            <a:endParaRPr lang="fr-FR" altLang="fr-FR" sz="2000"/>
          </a:p>
        </p:txBody>
      </p:sp>
      <p:sp>
        <p:nvSpPr>
          <p:cNvPr id="15363" name="Titre 1">
            <a:extLst>
              <a:ext uri="{FF2B5EF4-FFF2-40B4-BE49-F238E27FC236}">
                <a16:creationId xmlns:a16="http://schemas.microsoft.com/office/drawing/2014/main" id="{5A40FF9E-873F-4229-B1EC-D091A8F339BA}"/>
              </a:ext>
            </a:extLst>
          </p:cNvPr>
          <p:cNvSpPr>
            <a:spLocks/>
          </p:cNvSpPr>
          <p:nvPr/>
        </p:nvSpPr>
        <p:spPr bwMode="auto">
          <a:xfrm>
            <a:off x="971550" y="333375"/>
            <a:ext cx="7772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600" b="1">
                <a:solidFill>
                  <a:srgbClr val="FF5050"/>
                </a:solidFill>
                <a:latin typeface="Franklin Gothic Book" panose="020B0503020102020204" pitchFamily="34" charset="0"/>
              </a:rPr>
              <a:t>L’atelier de professionnalisation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>
            <a:extLst>
              <a:ext uri="{FF2B5EF4-FFF2-40B4-BE49-F238E27FC236}">
                <a16:creationId xmlns:a16="http://schemas.microsoft.com/office/drawing/2014/main" id="{61F0B112-74EC-4D30-B0D1-E220CBAD2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44675"/>
            <a:ext cx="8280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fr-FR" b="1"/>
              <a:t>  Un stage de 6 semaines</a:t>
            </a:r>
            <a:r>
              <a:rPr lang="fr-FR" altLang="fr-FR"/>
              <a:t> en fin de 1ère  année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5DA33418-5EAD-4932-BD9C-34F892BB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92375"/>
            <a:ext cx="83534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r-FR" altLang="fr-FR" b="1"/>
              <a:t> Un stage de 6 semaines</a:t>
            </a:r>
            <a:r>
              <a:rPr lang="fr-FR" altLang="fr-FR"/>
              <a:t> au cours du 2ème semestre de la deuxième année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421D2949-EAA7-423A-8B6D-47C34E5CD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716338"/>
            <a:ext cx="8208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fr-FR" altLang="fr-FR" b="1"/>
              <a:t> En dehors des périodes de stage, 10 demi-journées maximum par an</a:t>
            </a:r>
            <a:r>
              <a:rPr lang="fr-FR" altLang="fr-FR"/>
              <a:t> pour préparer votre insertion et votre projet d’entreprise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6816E0E0-406C-488D-971F-A0668B1C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508500"/>
            <a:ext cx="835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fr-FR" dirty="0"/>
              <a:t> Le terrain de formation en entreprise reste essentiellement constitué </a:t>
            </a:r>
            <a:r>
              <a:rPr lang="fr-FR" altLang="fr-FR" b="1" dirty="0"/>
              <a:t>des PME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746C03CC-384C-4C32-B8D0-0EA6F9A03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068638"/>
            <a:ext cx="8497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fr-FR"/>
              <a:t> Les </a:t>
            </a:r>
            <a:r>
              <a:rPr lang="fr-FR" altLang="fr-FR" b="1"/>
              <a:t>douze semaines de stage</a:t>
            </a:r>
            <a:r>
              <a:rPr lang="fr-FR" altLang="fr-FR"/>
              <a:t> peuvent se dérouler dans la même entreprise.</a:t>
            </a:r>
          </a:p>
        </p:txBody>
      </p:sp>
      <p:sp>
        <p:nvSpPr>
          <p:cNvPr id="16391" name="Titre 1">
            <a:extLst>
              <a:ext uri="{FF2B5EF4-FFF2-40B4-BE49-F238E27FC236}">
                <a16:creationId xmlns:a16="http://schemas.microsoft.com/office/drawing/2014/main" id="{FA87A90F-A707-45C6-B4B5-7921CF92F9D3}"/>
              </a:ext>
            </a:extLst>
          </p:cNvPr>
          <p:cNvSpPr>
            <a:spLocks/>
          </p:cNvSpPr>
          <p:nvPr/>
        </p:nvSpPr>
        <p:spPr bwMode="auto">
          <a:xfrm>
            <a:off x="323850" y="620713"/>
            <a:ext cx="83629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600" b="1">
                <a:solidFill>
                  <a:srgbClr val="FF5050"/>
                </a:solidFill>
                <a:latin typeface="Franklin Gothic Book" panose="020B0503020102020204" pitchFamily="34" charset="0"/>
              </a:rPr>
              <a:t>Les périodes de formation en entreprise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37" grpId="0"/>
      <p:bldP spid="22538" grpId="0"/>
      <p:bldP spid="22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2B6E17C-0ACE-4913-AD94-1630B801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b="1">
                <a:solidFill>
                  <a:srgbClr val="FF5050"/>
                </a:solidFill>
              </a:rPr>
              <a:t>Poursuite d’étude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CD04A24-AEA9-4FC6-B091-631CF7587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47800"/>
            <a:ext cx="814705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fr-FR">
                <a:latin typeface="Arial" panose="020B0604020202020204" pitchFamily="34" charset="0"/>
              </a:rPr>
              <a:t>Le BTS est conçu pour 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fr-FR">
              <a:latin typeface="Arial" panose="020B0604020202020204" pitchFamily="34" charset="0"/>
            </a:endParaRPr>
          </a:p>
          <a:p>
            <a:pPr eaLnBrk="1" hangingPunct="1"/>
            <a:r>
              <a:rPr lang="fr-FR" altLang="fr-FR">
                <a:latin typeface="Arial" panose="020B0604020202020204" pitchFamily="34" charset="0"/>
              </a:rPr>
              <a:t>permettre une intégration directe dans la vie active.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fr-FR">
              <a:latin typeface="Arial" panose="020B0604020202020204" pitchFamily="34" charset="0"/>
            </a:endParaRPr>
          </a:p>
          <a:p>
            <a:pPr eaLnBrk="1" hangingPunct="1"/>
            <a:r>
              <a:rPr lang="fr-FR" altLang="fr-FR">
                <a:latin typeface="Arial" panose="020B0604020202020204" pitchFamily="34" charset="0"/>
              </a:rPr>
              <a:t>poursuivre les études à conditions d’avoir un bon dossier :</a:t>
            </a:r>
            <a:endParaRPr lang="fr-FR" altLang="fr-FR" b="1">
              <a:latin typeface="Arial" panose="020B0604020202020204" pitchFamily="34" charset="0"/>
            </a:endParaRPr>
          </a:p>
          <a:p>
            <a:pPr lvl="1" eaLnBrk="1" hangingPunct="1"/>
            <a:r>
              <a:rPr lang="fr-FR" altLang="fr-FR" sz="1800" b="1">
                <a:latin typeface="Arial" panose="020B0604020202020204" pitchFamily="34" charset="0"/>
              </a:rPr>
              <a:t>en licence professionnelle</a:t>
            </a:r>
            <a:r>
              <a:rPr lang="fr-FR" altLang="fr-FR" sz="1800">
                <a:latin typeface="Arial" panose="020B0604020202020204" pitchFamily="34" charset="0"/>
              </a:rPr>
              <a:t> en un an ;</a:t>
            </a:r>
            <a:endParaRPr lang="fr-FR" altLang="fr-FR" sz="1800" b="1">
              <a:latin typeface="Arial" panose="020B0604020202020204" pitchFamily="34" charset="0"/>
            </a:endParaRPr>
          </a:p>
          <a:p>
            <a:pPr lvl="1" eaLnBrk="1" hangingPunct="1"/>
            <a:r>
              <a:rPr lang="fr-FR" altLang="fr-FR" sz="1800" b="1">
                <a:latin typeface="Arial" panose="020B0604020202020204" pitchFamily="34" charset="0"/>
              </a:rPr>
              <a:t>en licence</a:t>
            </a:r>
            <a:r>
              <a:rPr lang="fr-FR" altLang="fr-FR" sz="1800">
                <a:latin typeface="Arial" panose="020B0604020202020204" pitchFamily="34" charset="0"/>
              </a:rPr>
              <a:t> dans les domaines administration et gestion des entreprises ou administration économique et sociale ;</a:t>
            </a:r>
            <a:endParaRPr lang="fr-FR" altLang="fr-FR" sz="1800" b="1">
              <a:latin typeface="Arial" panose="020B0604020202020204" pitchFamily="34" charset="0"/>
            </a:endParaRPr>
          </a:p>
          <a:p>
            <a:pPr lvl="1" eaLnBrk="1" hangingPunct="1"/>
            <a:r>
              <a:rPr lang="fr-FR" altLang="fr-FR" sz="1800" b="1">
                <a:latin typeface="Arial" panose="020B0604020202020204" pitchFamily="34" charset="0"/>
              </a:rPr>
              <a:t>dans les écoles de commerce</a:t>
            </a:r>
            <a:r>
              <a:rPr lang="fr-FR" altLang="fr-FR" sz="1800">
                <a:latin typeface="Arial" panose="020B0604020202020204" pitchFamily="34" charset="0"/>
              </a:rPr>
              <a:t> qu’ils peuvent rejoindre, dans le cadre des admissions parallèles, au niveau bac+2.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525</Words>
  <Application>Microsoft Office PowerPoint</Application>
  <PresentationFormat>Affichage à l'écran (4:3)</PresentationFormat>
  <Paragraphs>134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Perpetua</vt:lpstr>
      <vt:lpstr>Wingdings 2</vt:lpstr>
      <vt:lpstr>Times New Roman</vt:lpstr>
      <vt:lpstr>Facette</vt:lpstr>
      <vt:lpstr>BTS Gestion de la PME </vt:lpstr>
      <vt:lpstr>Présentation PowerPoint</vt:lpstr>
      <vt:lpstr>La polyvalence de ce BTS</vt:lpstr>
      <vt:lpstr>Les qualités du diplômé</vt:lpstr>
      <vt:lpstr>Présentation PowerPoint</vt:lpstr>
      <vt:lpstr>Présentation PowerPoint</vt:lpstr>
      <vt:lpstr>Présentation PowerPoint</vt:lpstr>
      <vt:lpstr>Présentation PowerPoint</vt:lpstr>
      <vt:lpstr>Poursuite d’étude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OV</dc:creator>
  <cp:lastModifiedBy>Johann Cayla</cp:lastModifiedBy>
  <cp:revision>66</cp:revision>
  <dcterms:created xsi:type="dcterms:W3CDTF">2009-03-03T15:45:05Z</dcterms:created>
  <dcterms:modified xsi:type="dcterms:W3CDTF">2021-12-12T08:07:56Z</dcterms:modified>
</cp:coreProperties>
</file>